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50" d="100"/>
          <a:sy n="50" d="100"/>
        </p:scale>
        <p:origin x="-564"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8" name="Date Placeholder 7"/>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11" name="Footer Placeholder 10"/>
          <p:cNvSpPr>
            <a:spLocks noGrp="1"/>
          </p:cNvSpPr>
          <p:nvPr>
            <p:ph type="ftr" sz="quarter" idx="11"/>
          </p:nvPr>
        </p:nvSpPr>
        <p:spPr/>
        <p:txBody>
          <a:bodyPr/>
          <a:lstStyle/>
          <a:p>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s-ES" smtClean="0"/>
              <a:t>Haga clic para modificar el estilo de título del patrón</a:t>
            </a:r>
            <a:endParaRPr lang="en-US" dirty="0"/>
          </a:p>
        </p:txBody>
      </p:sp>
      <p:sp>
        <p:nvSpPr>
          <p:cNvPr id="2" name="Date Placeholder 1"/>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9" name="Footer Placeholder 8"/>
          <p:cNvSpPr>
            <a:spLocks noGrp="1"/>
          </p:cNvSpPr>
          <p:nvPr>
            <p:ph type="ftr" sz="quarter" idx="11"/>
          </p:nvPr>
        </p:nvSpPr>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50000"/>
              <a:lumOff val="5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8" name="Date Placeholder 7"/>
          <p:cNvSpPr>
            <a:spLocks noGrp="1"/>
          </p:cNvSpPr>
          <p:nvPr>
            <p:ph type="dt" sz="half" idx="10"/>
          </p:nvPr>
        </p:nvSpPr>
        <p:spPr/>
        <p:txBody>
          <a:bodyPr/>
          <a:lstStyle/>
          <a:p>
            <a:fld id="{5586B75A-687E-405C-8A0B-8D00578BA2C3}" type="datetimeFigureOut">
              <a:rPr lang="en-US" dirty="0"/>
              <a:pPr/>
              <a:t>11/6/2014</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‹Nº›</a:t>
            </a:fld>
            <a:endParaRPr lang="en-US" dirty="0"/>
          </a:p>
        </p:txBody>
      </p:sp>
    </p:spTree>
  </p:cSld>
  <p:clrMapOvr>
    <a:masterClrMapping/>
  </p:clrMapOvr>
  <p:transition spd="slow" advTm="1000">
    <p:cover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8" name="Rectangle 37"/>
          <p:cNvSpPr/>
          <p:nvPr/>
        </p:nvSpPr>
        <p:spPr>
          <a:xfrm>
            <a:off x="11815864" y="758952"/>
            <a:ext cx="384048" cy="5330952"/>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fld id="{5586B75A-687E-405C-8A0B-8D00578BA2C3}" type="datetimeFigureOut">
              <a:rPr lang="en-US" dirty="0"/>
              <a:pPr/>
              <a:t>11/6/2014</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bg2">
                    <a:lumMod val="40000"/>
                    <a:lumOff val="60000"/>
                  </a:schemeClr>
                </a:solidFill>
              </a:defRPr>
            </a:lvl1pPr>
          </a:lstStyle>
          <a:p>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‹Nº›</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ransition spd="slow" advTm="1000">
    <p:cover dir="r"/>
  </p:transition>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tabLst>
          <a:tab pos="1143000" algn="l"/>
        </a:tabLst>
        <a:defRPr sz="2000" kern="1200">
          <a:solidFill>
            <a:schemeClr val="bg2">
              <a:lumMod val="20000"/>
              <a:lumOff val="80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800" kern="1200">
          <a:solidFill>
            <a:schemeClr val="bg2">
              <a:lumMod val="20000"/>
              <a:lumOff val="80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600" kern="1200">
          <a:solidFill>
            <a:schemeClr val="bg2">
              <a:lumMod val="20000"/>
              <a:lumOff val="80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tabLst>
          <a:tab pos="1143000" algn="l"/>
        </a:tabLst>
        <a:defRPr sz="1400" kern="1200">
          <a:solidFill>
            <a:schemeClr val="bg2">
              <a:lumMod val="20000"/>
              <a:lumOff val="80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Audiencia de Juicio (Programa “ La escuela va </a:t>
            </a:r>
            <a:r>
              <a:rPr lang="es-AR" dirty="0" smtClean="0"/>
              <a:t>a </a:t>
            </a:r>
            <a:r>
              <a:rPr lang="es-AR" dirty="0" smtClean="0"/>
              <a:t>los juicios”)</a:t>
            </a:r>
            <a:endParaRPr lang="es-AR" dirty="0"/>
          </a:p>
        </p:txBody>
      </p:sp>
      <p:sp>
        <p:nvSpPr>
          <p:cNvPr id="3" name="Subtítulo 2"/>
          <p:cNvSpPr>
            <a:spLocks noGrp="1"/>
          </p:cNvSpPr>
          <p:nvPr>
            <p:ph type="subTitle" idx="1"/>
          </p:nvPr>
        </p:nvSpPr>
        <p:spPr/>
        <p:txBody>
          <a:bodyPr>
            <a:normAutofit lnSpcReduction="10000"/>
          </a:bodyPr>
          <a:lstStyle/>
          <a:p>
            <a:r>
              <a:rPr lang="es-AR" dirty="0" smtClean="0"/>
              <a:t>...por las torturas, desapariciones, robos y muertes, llevados a cabo en el centro de detención clandestino de la Escuela de mecánica de </a:t>
            </a:r>
            <a:r>
              <a:rPr lang="es-AR" dirty="0"/>
              <a:t>la Armada (</a:t>
            </a:r>
            <a:r>
              <a:rPr lang="es-AR" dirty="0" smtClean="0"/>
              <a:t>ESMA)</a:t>
            </a:r>
            <a:endParaRPr lang="es-AR" dirty="0"/>
          </a:p>
        </p:txBody>
      </p:sp>
    </p:spTree>
    <p:extLst>
      <p:ext uri="{BB962C8B-B14F-4D97-AF65-F5344CB8AC3E}">
        <p14:creationId xmlns:p14="http://schemas.microsoft.com/office/powerpoint/2010/main" xmlns="" val="489886259"/>
      </p:ext>
    </p:extLst>
  </p:cSld>
  <p:clrMapOvr>
    <a:masterClrMapping/>
  </p:clrMapOvr>
  <mc:AlternateContent xmlns:mc="http://schemas.openxmlformats.org/markup-compatibility/2006">
    <mc:Choice xmlns:p14="http://schemas.microsoft.com/office/powerpoint/2010/main" xmlns="" Requires="p14">
      <p:transition spd="slow" p14:dur="1250" advTm="9000">
        <p:cover dir="r"/>
      </p:transition>
    </mc:Choice>
    <mc:Fallback>
      <p:transition spd="slow" advTm="9000">
        <p:cover dir="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380609" y="4045323"/>
            <a:ext cx="2692101" cy="17947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 name="Título 1"/>
          <p:cNvSpPr>
            <a:spLocks noGrp="1"/>
          </p:cNvSpPr>
          <p:nvPr>
            <p:ph type="title"/>
          </p:nvPr>
        </p:nvSpPr>
        <p:spPr/>
        <p:txBody>
          <a:bodyPr>
            <a:normAutofit/>
          </a:bodyPr>
          <a:lstStyle/>
          <a:p>
            <a:r>
              <a:rPr lang="es-AR" sz="1600" i="1" dirty="0"/>
              <a:t>*</a:t>
            </a:r>
            <a:r>
              <a:rPr lang="es-AR" sz="1600" b="1" dirty="0" smtClean="0"/>
              <a:t>Tribunal  Av</a:t>
            </a:r>
            <a:r>
              <a:rPr lang="es-AR" sz="1600" b="1" dirty="0"/>
              <a:t>. </a:t>
            </a:r>
            <a:r>
              <a:rPr lang="es-AR" sz="1600" b="1" dirty="0" smtClean="0"/>
              <a:t>Comorodo </a:t>
            </a:r>
            <a:r>
              <a:rPr lang="es-AR" sz="1600" b="1" dirty="0"/>
              <a:t>Py 2002</a:t>
            </a:r>
            <a:br>
              <a:rPr lang="es-AR" sz="1600" b="1" dirty="0"/>
            </a:br>
            <a:r>
              <a:rPr lang="es-AR" sz="1600" b="1" dirty="0"/>
              <a:t>Retiro, Distrito Federal, </a:t>
            </a:r>
            <a:r>
              <a:rPr lang="es-AR" sz="1600" b="1" dirty="0" smtClean="0"/>
              <a:t>Argentina.</a:t>
            </a:r>
            <a:endParaRPr lang="es-AR" sz="1600" b="1" dirty="0"/>
          </a:p>
        </p:txBody>
      </p:sp>
      <p:sp>
        <p:nvSpPr>
          <p:cNvPr id="3" name="Marcador de contenido 2"/>
          <p:cNvSpPr>
            <a:spLocks noGrp="1"/>
          </p:cNvSpPr>
          <p:nvPr>
            <p:ph idx="1"/>
          </p:nvPr>
        </p:nvSpPr>
        <p:spPr>
          <a:xfrm>
            <a:off x="3888318" y="597408"/>
            <a:ext cx="7315200" cy="5120640"/>
          </a:xfrm>
        </p:spPr>
        <p:txBody>
          <a:bodyPr numCol="2"/>
          <a:lstStyle/>
          <a:p>
            <a:pPr marL="0" indent="0">
              <a:spcBef>
                <a:spcPts val="0"/>
              </a:spcBef>
              <a:buNone/>
            </a:pPr>
            <a:r>
              <a:rPr lang="es-AR" dirty="0" smtClean="0"/>
              <a:t>El día 18 de junio del 2014 algunos alumnos de </a:t>
            </a:r>
            <a:r>
              <a:rPr lang="es-AR" sz="2300" b="1" dirty="0" smtClean="0">
                <a:effectLst>
                  <a:outerShdw blurRad="38100" dist="38100" dir="2700000" algn="tl">
                    <a:srgbClr val="000000">
                      <a:alpha val="43137"/>
                    </a:srgbClr>
                  </a:outerShdw>
                </a:effectLst>
              </a:rPr>
              <a:t>5to 2da </a:t>
            </a:r>
            <a:r>
              <a:rPr lang="es-AR" dirty="0" smtClean="0"/>
              <a:t>de la </a:t>
            </a:r>
            <a:r>
              <a:rPr lang="es-AR" b="1" dirty="0" smtClean="0">
                <a:effectLst>
                  <a:outerShdw blurRad="38100" dist="38100" dir="2700000" algn="tl">
                    <a:srgbClr val="000000">
                      <a:alpha val="43137"/>
                    </a:srgbClr>
                  </a:outerShdw>
                </a:effectLst>
              </a:rPr>
              <a:t>E</a:t>
            </a:r>
            <a:r>
              <a:rPr lang="es-AR" b="1" dirty="0" smtClean="0">
                <a:effectLst>
                  <a:outerShdw blurRad="38100" dist="38100" dir="2700000" algn="tl">
                    <a:srgbClr val="000000">
                      <a:alpha val="43137"/>
                    </a:srgbClr>
                  </a:outerShdw>
                </a:effectLst>
              </a:rPr>
              <a:t>scuela </a:t>
            </a:r>
            <a:r>
              <a:rPr lang="es-AR" b="1" dirty="0" smtClean="0">
                <a:effectLst>
                  <a:outerShdw blurRad="38100" dist="38100" dir="2700000" algn="tl">
                    <a:srgbClr val="000000">
                      <a:alpha val="43137"/>
                    </a:srgbClr>
                  </a:outerShdw>
                </a:effectLst>
              </a:rPr>
              <a:t>Normal Superior Nº7</a:t>
            </a:r>
            <a:r>
              <a:rPr lang="es-AR" dirty="0" smtClean="0"/>
              <a:t>, asistimos a los tribunales de Comodoro </a:t>
            </a:r>
            <a:r>
              <a:rPr lang="es-AR" dirty="0" smtClean="0"/>
              <a:t>Py</a:t>
            </a:r>
            <a:r>
              <a:rPr lang="es-AR" dirty="0" smtClean="0"/>
              <a:t> </a:t>
            </a:r>
            <a:r>
              <a:rPr lang="es-AR" dirty="0" smtClean="0"/>
              <a:t>junto nuestra</a:t>
            </a:r>
            <a:r>
              <a:rPr lang="es-AR" dirty="0" smtClean="0"/>
              <a:t>, profesora de historia </a:t>
            </a:r>
            <a:r>
              <a:rPr lang="es-AR" b="1" dirty="0" smtClean="0">
                <a:effectLst>
                  <a:outerShdw blurRad="38100" dist="38100" dir="2700000" algn="tl">
                    <a:srgbClr val="000000">
                      <a:alpha val="43137"/>
                    </a:srgbClr>
                  </a:outerShdw>
                </a:effectLst>
              </a:rPr>
              <a:t>Enriqueta Ciarlo, </a:t>
            </a:r>
            <a:r>
              <a:rPr lang="es-AR" dirty="0" smtClean="0"/>
              <a:t>para </a:t>
            </a:r>
            <a:r>
              <a:rPr lang="es-AR" dirty="0" smtClean="0"/>
              <a:t>presenciar los testimonios  de una audiencia de juicio.</a:t>
            </a:r>
          </a:p>
          <a:p>
            <a:pPr marL="0" indent="0">
              <a:spcBef>
                <a:spcPts val="0"/>
              </a:spcBef>
              <a:buNone/>
            </a:pPr>
            <a:endParaRPr lang="es-AR" dirty="0"/>
          </a:p>
          <a:p>
            <a:pPr marL="0" indent="0">
              <a:spcBef>
                <a:spcPts val="0"/>
              </a:spcBef>
              <a:buNone/>
            </a:pPr>
            <a:endParaRPr lang="es-AR" dirty="0" smtClean="0"/>
          </a:p>
          <a:p>
            <a:pPr marL="0" indent="0">
              <a:spcBef>
                <a:spcPts val="0"/>
              </a:spcBef>
              <a:buNone/>
            </a:pPr>
            <a:endParaRPr lang="es-AR" dirty="0"/>
          </a:p>
          <a:p>
            <a:pPr marL="0" indent="0">
              <a:spcBef>
                <a:spcPts val="0"/>
              </a:spcBef>
              <a:buNone/>
            </a:pPr>
            <a:endParaRPr lang="es-AR" dirty="0" smtClean="0"/>
          </a:p>
          <a:p>
            <a:pPr marL="0" indent="0">
              <a:spcBef>
                <a:spcPts val="0"/>
              </a:spcBef>
              <a:buNone/>
            </a:pPr>
            <a:endParaRPr lang="es-AR" dirty="0"/>
          </a:p>
          <a:p>
            <a:pPr marL="0" indent="0">
              <a:spcBef>
                <a:spcPts val="0"/>
              </a:spcBef>
              <a:buNone/>
            </a:pPr>
            <a:endParaRPr lang="es-AR" dirty="0" smtClean="0"/>
          </a:p>
          <a:p>
            <a:pPr marL="0" indent="0">
              <a:spcBef>
                <a:spcPts val="0"/>
              </a:spcBef>
              <a:buNone/>
            </a:pPr>
            <a:endParaRPr lang="es-AR" dirty="0"/>
          </a:p>
          <a:p>
            <a:pPr marL="0" indent="0">
              <a:spcBef>
                <a:spcPts val="0"/>
              </a:spcBef>
              <a:buNone/>
            </a:pPr>
            <a:endParaRPr lang="es-AR" dirty="0" smtClean="0"/>
          </a:p>
          <a:p>
            <a:pPr marL="0" indent="0">
              <a:spcBef>
                <a:spcPts val="0"/>
              </a:spcBef>
              <a:buNone/>
            </a:pPr>
            <a:endParaRPr lang="es-AR" dirty="0"/>
          </a:p>
          <a:p>
            <a:pPr marL="502920" lvl="1" indent="0">
              <a:spcBef>
                <a:spcPts val="0"/>
              </a:spcBef>
              <a:buNone/>
            </a:pPr>
            <a:r>
              <a:rPr lang="es-AR" sz="2000" dirty="0" smtClean="0"/>
              <a:t> </a:t>
            </a:r>
            <a:r>
              <a:rPr lang="es-AR" sz="2000" dirty="0" smtClean="0"/>
              <a:t>A las 10:20 de la mañana entramos en la sala, donde nos ubicaron detrás de un gran vidrio. La sala donde se encontraban los jueces, los abogados y fiscales, poseía micrófonos y grandes televisores.</a:t>
            </a:r>
            <a:endParaRPr lang="es-AR" sz="2000" dirty="0"/>
          </a:p>
        </p:txBody>
      </p:sp>
      <p:pic>
        <p:nvPicPr>
          <p:cNvPr id="5" name="Imagen 4"/>
          <p:cNvPicPr>
            <a:picLocks noChangeAspect="1"/>
          </p:cNvPicPr>
          <p:nvPr/>
        </p:nvPicPr>
        <p:blipFill>
          <a:blip r:embed="rId3"/>
          <a:stretch>
            <a:fillRect/>
          </a:stretch>
        </p:blipFill>
        <p:spPr>
          <a:xfrm>
            <a:off x="380608" y="1123837"/>
            <a:ext cx="2692101" cy="179473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n 7"/>
          <p:cNvPicPr>
            <a:picLocks noChangeAspect="1"/>
          </p:cNvPicPr>
          <p:nvPr/>
        </p:nvPicPr>
        <p:blipFill>
          <a:blip r:embed="rId4"/>
          <a:stretch>
            <a:fillRect/>
          </a:stretch>
        </p:blipFill>
        <p:spPr>
          <a:xfrm>
            <a:off x="3996960" y="3424428"/>
            <a:ext cx="3450635" cy="2408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5"/>
          <a:stretch>
            <a:fillRect/>
          </a:stretch>
        </p:blipFill>
        <p:spPr>
          <a:xfrm>
            <a:off x="7861525" y="3424428"/>
            <a:ext cx="3450635" cy="24081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113944295"/>
      </p:ext>
    </p:extLst>
  </p:cSld>
  <p:clrMapOvr>
    <a:masterClrMapping/>
  </p:clrMapOvr>
  <mc:AlternateContent xmlns:mc="http://schemas.openxmlformats.org/markup-compatibility/2006">
    <mc:Choice xmlns:p14="http://schemas.microsoft.com/office/powerpoint/2010/main" xmlns="" Requires="p14">
      <p:transition spd="slow" p14:dur="2000" advClick="0" advTm="35000">
        <p:cover dir="r"/>
      </p:transition>
    </mc:Choice>
    <mc:Fallback>
      <p:transition spd="slow" advClick="0" advTm="35000">
        <p:cover dir="r"/>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7"/>
            <a:ext cx="2947482" cy="1737697"/>
          </a:xfrm>
        </p:spPr>
        <p:txBody>
          <a:bodyPr/>
          <a:lstStyle/>
          <a:p>
            <a:pPr algn="ctr">
              <a:lnSpc>
                <a:spcPct val="100000"/>
              </a:lnSpc>
            </a:pPr>
            <a:r>
              <a:rPr lang="es-AR" dirty="0" smtClean="0"/>
              <a:t>Testimonio de </a:t>
            </a:r>
            <a:r>
              <a:rPr lang="es-AR" b="1" dirty="0" smtClean="0">
                <a:effectLst>
                  <a:outerShdw blurRad="38100" dist="38100" dir="2700000" algn="tl">
                    <a:srgbClr val="000000">
                      <a:alpha val="43137"/>
                    </a:srgbClr>
                  </a:outerShdw>
                </a:effectLst>
              </a:rPr>
              <a:t>Patricia Solari</a:t>
            </a:r>
            <a:endParaRPr lang="es-AR" b="1"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a:stretch>
            <a:fillRect/>
          </a:stretch>
        </p:blipFill>
        <p:spPr>
          <a:xfrm>
            <a:off x="8223325" y="4347149"/>
            <a:ext cx="2781748" cy="18197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uadroTexto 6"/>
          <p:cNvSpPr txBox="1"/>
          <p:nvPr/>
        </p:nvSpPr>
        <p:spPr>
          <a:xfrm>
            <a:off x="5234829" y="6032037"/>
            <a:ext cx="3002745" cy="338554"/>
          </a:xfrm>
          <a:prstGeom prst="rect">
            <a:avLst/>
          </a:prstGeom>
          <a:noFill/>
        </p:spPr>
        <p:txBody>
          <a:bodyPr wrap="none" rtlCol="0">
            <a:spAutoFit/>
          </a:bodyPr>
          <a:lstStyle/>
          <a:p>
            <a:r>
              <a:rPr lang="es-AR" sz="1400" i="1" dirty="0" smtClean="0"/>
              <a:t>*</a:t>
            </a:r>
            <a:r>
              <a:rPr lang="es-AR" sz="1600" b="1" dirty="0" smtClean="0"/>
              <a:t>Ciudad de Cipolletti, Rio Negro</a:t>
            </a:r>
            <a:endParaRPr lang="es-AR" sz="1600" b="1" dirty="0"/>
          </a:p>
        </p:txBody>
      </p:sp>
      <p:sp>
        <p:nvSpPr>
          <p:cNvPr id="8" name="7 Marcador de contenido"/>
          <p:cNvSpPr>
            <a:spLocks noGrp="1"/>
          </p:cNvSpPr>
          <p:nvPr>
            <p:ph idx="1"/>
          </p:nvPr>
        </p:nvSpPr>
        <p:spPr>
          <a:xfrm>
            <a:off x="3869268" y="673608"/>
            <a:ext cx="7315200" cy="5120640"/>
          </a:xfrm>
        </p:spPr>
        <p:txBody>
          <a:bodyPr numCol="2"/>
          <a:lstStyle/>
          <a:p>
            <a:pPr marL="182880" lvl="1">
              <a:spcBef>
                <a:spcPts val="1200"/>
              </a:spcBef>
              <a:spcAft>
                <a:spcPts val="0"/>
              </a:spcAft>
            </a:pPr>
            <a:r>
              <a:rPr lang="es-AR" dirty="0" smtClean="0"/>
              <a:t>Minutos después, la jueza llamó al estrado a Patricia Solari, una señora grande de pelo corto y claro, de habla respetuosa y muy formal. Era hermana de </a:t>
            </a:r>
            <a:r>
              <a:rPr lang="es-AR" sz="2000" b="1" i="1" dirty="0" smtClean="0">
                <a:effectLst>
                  <a:outerShdw blurRad="38100" dist="38100" dir="2700000" algn="tl">
                    <a:srgbClr val="000000">
                      <a:alpha val="43137"/>
                    </a:srgbClr>
                  </a:outerShdw>
                </a:effectLst>
              </a:rPr>
              <a:t>Mónica Solari </a:t>
            </a:r>
            <a:r>
              <a:rPr lang="es-AR" dirty="0" smtClean="0"/>
              <a:t>y cuñada de </a:t>
            </a:r>
            <a:r>
              <a:rPr lang="es-AR" sz="2000" b="1" i="1" dirty="0" smtClean="0">
                <a:effectLst>
                  <a:outerShdw blurRad="38100" dist="38100" dir="2700000" algn="tl">
                    <a:srgbClr val="000000">
                      <a:alpha val="43137"/>
                    </a:srgbClr>
                  </a:outerShdw>
                </a:effectLst>
              </a:rPr>
              <a:t>Enzo</a:t>
            </a:r>
            <a:r>
              <a:rPr lang="es-AR" dirty="0" smtClean="0"/>
              <a:t>, secuestrados el 8 de Agosto de 1997, en Cipolletti, Rio negro. Patricia cuenta su testimonio más información que recolecto con los años, la historia de ellos: “Mónica y Enzo estaban casados y durante su juventud pertenecieron a la militancia de izquierda en el Chaco (…), se presume que esa fue una de las causas de su desaparición. (…) Antes del secuestro habían allanado mi casa y la de ellos. (…) El 8 de agosto, unos hombres tocan la puerta y le dicen a mi hermana que Enzo sufrió un accidente de auto –Años después nos enteramos que mientras iba en la calle unos coches lo secuestraron-, y que la iban a llevar al hospital donde estaba él, Mónica se subió con ellos al coche blanco… fue la ultima vez que la vi. (…) Días después venia con frecuencia un tal Oficial </a:t>
            </a:r>
            <a:r>
              <a:rPr lang="es-AR" dirty="0" smtClean="0"/>
              <a:t>Quiñones, </a:t>
            </a:r>
            <a:r>
              <a:rPr lang="es-AR" dirty="0" smtClean="0"/>
              <a:t>quien vigilaba y se llevaba papeles y fotos”. Cuando termina su relato </a:t>
            </a:r>
            <a:r>
              <a:rPr lang="es-AR" dirty="0" smtClean="0"/>
              <a:t>Mónica </a:t>
            </a:r>
            <a:r>
              <a:rPr lang="es-AR" dirty="0" smtClean="0"/>
              <a:t>muestra fotos de su hermana y Enzo; se despide y sale de la sala.</a:t>
            </a:r>
            <a:endParaRPr lang="es-AR" sz="2000" b="1" i="1" dirty="0" smtClean="0">
              <a:effectLst>
                <a:outerShdw blurRad="38100" dist="38100" dir="2700000" algn="tl">
                  <a:srgbClr val="000000">
                    <a:alpha val="43137"/>
                  </a:srgbClr>
                </a:outerShdw>
              </a:effectLst>
            </a:endParaRPr>
          </a:p>
          <a:p>
            <a:endParaRPr lang="es-AR" dirty="0"/>
          </a:p>
        </p:txBody>
      </p:sp>
      <p:pic>
        <p:nvPicPr>
          <p:cNvPr id="4097" name="Picture 1" descr="C:\Users\Alumno\Pictures\Patricia Solari.png"/>
          <p:cNvPicPr>
            <a:picLocks noChangeAspect="1" noChangeArrowheads="1"/>
          </p:cNvPicPr>
          <p:nvPr/>
        </p:nvPicPr>
        <p:blipFill>
          <a:blip r:embed="rId3"/>
          <a:srcRect/>
          <a:stretch>
            <a:fillRect/>
          </a:stretch>
        </p:blipFill>
        <p:spPr bwMode="auto">
          <a:xfrm>
            <a:off x="666750" y="2881124"/>
            <a:ext cx="2152649" cy="281406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4228872750"/>
      </p:ext>
    </p:extLst>
  </p:cSld>
  <p:clrMapOvr>
    <a:masterClrMapping/>
  </p:clrMapOvr>
  <p:transition spd="slow" advTm="66000">
    <p:cover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1123838"/>
            <a:ext cx="2947482" cy="2028154"/>
          </a:xfrm>
        </p:spPr>
        <p:txBody>
          <a:bodyPr/>
          <a:lstStyle/>
          <a:p>
            <a:r>
              <a:rPr lang="es-AR" dirty="0" smtClean="0"/>
              <a:t>Testimonio de </a:t>
            </a:r>
            <a:r>
              <a:rPr lang="es-AR" b="1" dirty="0" smtClean="0">
                <a:effectLst>
                  <a:outerShdw blurRad="38100" dist="38100" dir="2700000" algn="tl">
                    <a:srgbClr val="000000">
                      <a:alpha val="43137"/>
                    </a:srgbClr>
                  </a:outerShdw>
                </a:effectLst>
              </a:rPr>
              <a:t>Laura Villaflor</a:t>
            </a:r>
            <a:endParaRPr lang="es-AR" b="1" dirty="0">
              <a:effectLst>
                <a:outerShdw blurRad="38100" dist="38100" dir="2700000" algn="tl">
                  <a:srgbClr val="000000">
                    <a:alpha val="43137"/>
                  </a:srgbClr>
                </a:outerShdw>
              </a:effectLst>
            </a:endParaRPr>
          </a:p>
        </p:txBody>
      </p:sp>
      <p:pic>
        <p:nvPicPr>
          <p:cNvPr id="6" name="Imagen 5"/>
          <p:cNvPicPr>
            <a:picLocks noChangeAspect="1"/>
          </p:cNvPicPr>
          <p:nvPr/>
        </p:nvPicPr>
        <p:blipFill>
          <a:blip r:embed="rId2"/>
          <a:stretch>
            <a:fillRect/>
          </a:stretch>
        </p:blipFill>
        <p:spPr>
          <a:xfrm>
            <a:off x="8455510" y="3966883"/>
            <a:ext cx="2947595" cy="22106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CuadroTexto 6"/>
          <p:cNvSpPr txBox="1"/>
          <p:nvPr/>
        </p:nvSpPr>
        <p:spPr>
          <a:xfrm>
            <a:off x="6306455" y="5926280"/>
            <a:ext cx="2045496" cy="338554"/>
          </a:xfrm>
          <a:prstGeom prst="rect">
            <a:avLst/>
          </a:prstGeom>
          <a:noFill/>
        </p:spPr>
        <p:txBody>
          <a:bodyPr wrap="none" rtlCol="0">
            <a:spAutoFit/>
          </a:bodyPr>
          <a:lstStyle/>
          <a:p>
            <a:r>
              <a:rPr lang="es-AR" sz="1400" i="1" dirty="0" smtClean="0"/>
              <a:t>*</a:t>
            </a:r>
            <a:r>
              <a:rPr lang="es-AR" sz="1600" b="1" dirty="0" smtClean="0"/>
              <a:t>Sarandí, Avellaneda</a:t>
            </a:r>
            <a:endParaRPr lang="es-AR" sz="1600" b="1" dirty="0"/>
          </a:p>
        </p:txBody>
      </p:sp>
      <p:sp>
        <p:nvSpPr>
          <p:cNvPr id="8" name="7 Marcador de contenido"/>
          <p:cNvSpPr>
            <a:spLocks noGrp="1"/>
          </p:cNvSpPr>
          <p:nvPr>
            <p:ph idx="1"/>
          </p:nvPr>
        </p:nvSpPr>
        <p:spPr>
          <a:xfrm>
            <a:off x="3831168" y="445008"/>
            <a:ext cx="7315200" cy="5120640"/>
          </a:xfrm>
        </p:spPr>
        <p:txBody>
          <a:bodyPr numCol="2"/>
          <a:lstStyle/>
          <a:p>
            <a:pPr>
              <a:buNone/>
            </a:pPr>
            <a:r>
              <a:rPr lang="es-AR" dirty="0" smtClean="0"/>
              <a:t>    La </a:t>
            </a:r>
            <a:r>
              <a:rPr lang="es-AR" dirty="0" smtClean="0"/>
              <a:t>jueza llama al estrado a la segunda testigo </a:t>
            </a:r>
            <a:r>
              <a:rPr lang="es-AR" b="1" i="1" dirty="0" smtClean="0"/>
              <a:t>Laura Villaflor</a:t>
            </a:r>
            <a:r>
              <a:rPr lang="es-AR" dirty="0" smtClean="0"/>
              <a:t>, una mujer de 35 años, joven, delgada y a diferencia de la anterior testigo con una forma llamativa e informal de hablar. Laura se sienta y relata su testimonio del secuestro de sus padres y como fue su vida en consecuencia: “Fue el 4 de Agosto de 1979, vivía junto a mi hermana </a:t>
            </a:r>
            <a:r>
              <a:rPr lang="es-AR" b="1" i="1" dirty="0" smtClean="0">
                <a:effectLst>
                  <a:outerShdw blurRad="38100" dist="38100" dir="2700000" algn="tl">
                    <a:srgbClr val="000000">
                      <a:alpha val="43137"/>
                    </a:srgbClr>
                  </a:outerShdw>
                </a:effectLst>
              </a:rPr>
              <a:t>Elsa</a:t>
            </a:r>
            <a:r>
              <a:rPr lang="es-AR" dirty="0" smtClean="0"/>
              <a:t> y mis viejos en Sarandí, Avellaneda, ella tenia 4 años y yo 11 meses. (…) Según lo que me pudieron decir nosotros estábamos huyendo de casa, y a dos cuadras de Pasteur nos pararon otros autos y se llevaron a mis padres. (…)  A mi hermana  y a mí nos habían dejado en la vereda. (…) Otro auto nos había dejado con nuestros abuelos, pero allí pase poco tiempo con mi hermana, ya que nos separaron y no volví a verla hasta la adolescencia.” Laura siguió contando acerca de su vida y por ultimo al igual que Mónica Solari, enseña al publico fotos de </a:t>
            </a:r>
            <a:r>
              <a:rPr lang="es-AR" dirty="0" smtClean="0"/>
              <a:t>sus padres.</a:t>
            </a:r>
            <a:endParaRPr lang="es-AR" dirty="0"/>
          </a:p>
        </p:txBody>
      </p:sp>
      <p:pic>
        <p:nvPicPr>
          <p:cNvPr id="3073" name="Picture 1" descr="C:\Users\Alumno\Pictures\laura villaflor.png"/>
          <p:cNvPicPr>
            <a:picLocks noChangeAspect="1" noChangeArrowheads="1"/>
          </p:cNvPicPr>
          <p:nvPr/>
        </p:nvPicPr>
        <p:blipFill>
          <a:blip r:embed="rId3"/>
          <a:srcRect/>
          <a:stretch>
            <a:fillRect/>
          </a:stretch>
        </p:blipFill>
        <p:spPr bwMode="auto">
          <a:xfrm>
            <a:off x="320039" y="2933700"/>
            <a:ext cx="2631441" cy="28194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xmlns="" val="3112112566"/>
      </p:ext>
    </p:extLst>
  </p:cSld>
  <p:clrMapOvr>
    <a:masterClrMapping/>
  </p:clrMapOvr>
  <p:transition spd="slow" advTm="59000">
    <p:cover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2919" y="895238"/>
            <a:ext cx="2947482" cy="1899062"/>
          </a:xfrm>
        </p:spPr>
        <p:txBody>
          <a:bodyPr/>
          <a:lstStyle/>
          <a:p>
            <a:r>
              <a:rPr lang="es-AR" dirty="0" smtClean="0"/>
              <a:t>Testimonio de       </a:t>
            </a:r>
            <a:r>
              <a:rPr lang="es-AR" b="1" dirty="0" smtClean="0">
                <a:effectLst>
                  <a:outerShdw blurRad="38100" dist="38100" dir="2700000" algn="tl">
                    <a:srgbClr val="000000">
                      <a:alpha val="43137"/>
                    </a:srgbClr>
                  </a:outerShdw>
                </a:effectLst>
              </a:rPr>
              <a:t>Elsa Villaflor</a:t>
            </a:r>
            <a:endParaRPr lang="es-AR" b="1" dirty="0">
              <a:effectLst>
                <a:outerShdw blurRad="38100" dist="38100" dir="2700000" algn="tl">
                  <a:srgbClr val="000000">
                    <a:alpha val="43137"/>
                  </a:srgbClr>
                </a:outerShdw>
              </a:effectLst>
            </a:endParaRPr>
          </a:p>
        </p:txBody>
      </p:sp>
      <p:sp>
        <p:nvSpPr>
          <p:cNvPr id="6" name="5 Marcador de contenido"/>
          <p:cNvSpPr>
            <a:spLocks noGrp="1"/>
          </p:cNvSpPr>
          <p:nvPr>
            <p:ph idx="1"/>
          </p:nvPr>
        </p:nvSpPr>
        <p:spPr>
          <a:xfrm>
            <a:off x="3067050" y="361950"/>
            <a:ext cx="8648700" cy="6267450"/>
          </a:xfrm>
        </p:spPr>
        <p:txBody>
          <a:bodyPr numCol="2">
            <a:noAutofit/>
          </a:bodyPr>
          <a:lstStyle/>
          <a:p>
            <a:pPr lvl="1"/>
            <a:r>
              <a:rPr lang="es-AR" sz="2000" dirty="0" smtClean="0"/>
              <a:t>La tercer y ultima testigo en ser llamada es </a:t>
            </a:r>
            <a:r>
              <a:rPr lang="es-AR" sz="2000" b="1" dirty="0" smtClean="0">
                <a:effectLst>
                  <a:outerShdw blurRad="38100" dist="38100" dir="2700000" algn="tl">
                    <a:srgbClr val="000000">
                      <a:alpha val="43137"/>
                    </a:srgbClr>
                  </a:outerShdw>
                </a:effectLst>
              </a:rPr>
              <a:t>Elsa Villaflor</a:t>
            </a:r>
            <a:r>
              <a:rPr lang="es-AR" sz="2000" dirty="0" smtClean="0"/>
              <a:t>, de 39 años, quien es hermana de </a:t>
            </a:r>
            <a:r>
              <a:rPr lang="es-AR" sz="2000" b="1" dirty="0" smtClean="0">
                <a:effectLst>
                  <a:outerShdw blurRad="38100" dist="38100" dir="2700000" algn="tl">
                    <a:srgbClr val="000000">
                      <a:alpha val="43137"/>
                    </a:srgbClr>
                  </a:outerShdw>
                </a:effectLst>
              </a:rPr>
              <a:t>Laura Villaflor</a:t>
            </a:r>
            <a:r>
              <a:rPr lang="es-AR" sz="2000" dirty="0" smtClean="0"/>
              <a:t>, una señora con apariencia más senil, cuyo testimonio explica con más detalles el de Laura: “ De la noche a la mañana mi padre dijo que nos íbamos un tiempo a la casa de su padrino en la Plata. (…) Mi padre apodado el negro y mi mamá apodada la gallega, habían sido militantes desde chicos.(…) El 4 de Agosto de 1979 salimos en el auto, pero cuadras más adelantes la camioneta de papá fue parada por muchos autos, y de ellos salieron gente vestida de civil. (…) Mi mamá nos dejo a Laura y a mí debajo de un árbol, en la vereda, después subió a uno de los autos al igual que mi padre, que según fuentes recolectadas murió 3 días después. (…) Horas más tarde otro auto nos lleva hacia la casa de nuestros abuelos, el conductor quien al principio parecía ser mi tío, aún se desconoce la identidad. (…) Logramos estar unos meses juntas con nuestros abuelos, pero al año me llevan a Uruguay con mi tía, dejando a mi hermana Laura, a quien no vuelvo a ver hasta dentro de unos años”. Además Elsa cuenta que durante un tiempo su madre las visito dos veces junto un acompañante, el señor </a:t>
            </a:r>
            <a:r>
              <a:rPr lang="es-AR" sz="2000" dirty="0" err="1" smtClean="0"/>
              <a:t>Cavalo</a:t>
            </a:r>
            <a:r>
              <a:rPr lang="es-AR" sz="2000" dirty="0" smtClean="0"/>
              <a:t> (Quien se encontraba presenciando el juicio como culpable) y como fue recolectando la información. Elsa se levanta, se retira de la sala y la sesión se da por terminada, en espera de la próxima.</a:t>
            </a:r>
            <a:endParaRPr lang="es-AR" sz="2000" dirty="0"/>
          </a:p>
        </p:txBody>
      </p:sp>
      <p:pic>
        <p:nvPicPr>
          <p:cNvPr id="2050" name="Picture 2" descr="http://3.bp.blogspot.com/-Cto1HtlxNUM/UB1j8F4TkQI/AAAAAAABF0k/zjw-325__oI/s1600/imagesCAEL0EXX.jpg"/>
          <p:cNvPicPr>
            <a:picLocks noChangeAspect="1" noChangeArrowheads="1"/>
          </p:cNvPicPr>
          <p:nvPr/>
        </p:nvPicPr>
        <p:blipFill>
          <a:blip r:embed="rId2"/>
          <a:srcRect/>
          <a:stretch>
            <a:fillRect/>
          </a:stretch>
        </p:blipFill>
        <p:spPr bwMode="auto">
          <a:xfrm>
            <a:off x="228600" y="2647950"/>
            <a:ext cx="2895600" cy="268604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6 CuadroTexto"/>
          <p:cNvSpPr txBox="1"/>
          <p:nvPr/>
        </p:nvSpPr>
        <p:spPr>
          <a:xfrm>
            <a:off x="0" y="5467350"/>
            <a:ext cx="3028950" cy="646331"/>
          </a:xfrm>
          <a:prstGeom prst="rect">
            <a:avLst/>
          </a:prstGeom>
          <a:noFill/>
        </p:spPr>
        <p:txBody>
          <a:bodyPr wrap="square" rtlCol="0">
            <a:spAutoFit/>
          </a:bodyPr>
          <a:lstStyle/>
          <a:p>
            <a:r>
              <a:rPr lang="es-AR" b="1" dirty="0" smtClean="0"/>
              <a:t>-</a:t>
            </a:r>
            <a:r>
              <a:rPr lang="es-AR" b="1" dirty="0" smtClean="0">
                <a:effectLst>
                  <a:outerShdw blurRad="38100" dist="38100" dir="2700000" algn="tl">
                    <a:srgbClr val="000000">
                      <a:alpha val="43137"/>
                    </a:srgbClr>
                  </a:outerShdw>
                </a:effectLst>
              </a:rPr>
              <a:t>Raimundo </a:t>
            </a:r>
            <a:r>
              <a:rPr lang="es-AR" b="1" dirty="0" smtClean="0">
                <a:effectLst>
                  <a:outerShdw blurRad="38100" dist="38100" dir="2700000" algn="tl">
                    <a:srgbClr val="000000">
                      <a:alpha val="43137"/>
                    </a:srgbClr>
                  </a:outerShdw>
                </a:effectLst>
              </a:rPr>
              <a:t>Villaflor, </a:t>
            </a:r>
            <a:r>
              <a:rPr lang="es-AR" b="1" dirty="0" smtClean="0"/>
              <a:t>el padre junto a Elsa.</a:t>
            </a:r>
            <a:endParaRPr lang="es-AR" b="1" dirty="0"/>
          </a:p>
        </p:txBody>
      </p:sp>
    </p:spTree>
    <p:extLst>
      <p:ext uri="{BB962C8B-B14F-4D97-AF65-F5344CB8AC3E}">
        <p14:creationId xmlns:p14="http://schemas.microsoft.com/office/powerpoint/2010/main" xmlns="" val="1919552291"/>
      </p:ext>
    </p:extLst>
  </p:cSld>
  <p:clrMapOvr>
    <a:masterClrMapping/>
  </p:clrMapOvr>
  <p:transition spd="slow" advTm="84000">
    <p:cover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52919" y="1123837"/>
            <a:ext cx="2947482" cy="2209913"/>
          </a:xfrm>
        </p:spPr>
        <p:txBody>
          <a:bodyPr>
            <a:normAutofit/>
          </a:bodyPr>
          <a:lstStyle/>
          <a:p>
            <a:pPr algn="ctr"/>
            <a:r>
              <a:rPr lang="es-AR" sz="4400" b="1" dirty="0" smtClean="0"/>
              <a:t>Conclusión </a:t>
            </a:r>
            <a:r>
              <a:rPr lang="es-AR" sz="4400" dirty="0" smtClean="0"/>
              <a:t>del programa.</a:t>
            </a:r>
            <a:endParaRPr lang="es-AR" sz="4400" dirty="0"/>
          </a:p>
        </p:txBody>
      </p:sp>
      <p:sp>
        <p:nvSpPr>
          <p:cNvPr id="3" name="2 Marcador de contenido"/>
          <p:cNvSpPr>
            <a:spLocks noGrp="1"/>
          </p:cNvSpPr>
          <p:nvPr>
            <p:ph idx="1"/>
          </p:nvPr>
        </p:nvSpPr>
        <p:spPr>
          <a:xfrm>
            <a:off x="3850218" y="254508"/>
            <a:ext cx="7315200" cy="5120640"/>
          </a:xfrm>
        </p:spPr>
        <p:txBody>
          <a:bodyPr numCol="2"/>
          <a:lstStyle/>
          <a:p>
            <a:r>
              <a:rPr lang="es-AR" dirty="0" smtClean="0"/>
              <a:t>El día 29 de octubre nos reunimos alumnos y profesores participantes del programa “La escuela va a los juicios” en </a:t>
            </a:r>
            <a:r>
              <a:rPr lang="es-AR" b="1" dirty="0" smtClean="0"/>
              <a:t>Espacio Memoria</a:t>
            </a:r>
            <a:r>
              <a:rPr lang="es-AR" dirty="0" smtClean="0"/>
              <a:t> y derechos humanos (Ex-ESMA), para charlar, debatir y reflexionar acerca de  los juicios por los crímenes de lesa humanidad cometidos durante la última dictadura militar. Debido al mal tiempo no se pudo recorrer gran parte de los edificios. En principio tuvimos una charla introductoria en el </a:t>
            </a:r>
            <a:r>
              <a:rPr lang="es-AR" b="1" dirty="0" smtClean="0">
                <a:effectLst>
                  <a:outerShdw blurRad="38100" dist="38100" dir="2700000" algn="tl">
                    <a:srgbClr val="000000">
                      <a:alpha val="43137"/>
                    </a:srgbClr>
                  </a:outerShdw>
                </a:effectLst>
              </a:rPr>
              <a:t>Archivo Nacional de la Memoria </a:t>
            </a:r>
            <a:r>
              <a:rPr lang="es-AR" dirty="0" smtClean="0"/>
              <a:t>(ex-escuela de guerra naval), luego realizamos actividades de reflexión  y debates en el </a:t>
            </a:r>
            <a:r>
              <a:rPr lang="es-AR" b="1" dirty="0" smtClean="0">
                <a:effectLst>
                  <a:outerShdw blurRad="38100" dist="38100" dir="2700000" algn="tl">
                    <a:srgbClr val="000000">
                      <a:alpha val="43137"/>
                    </a:srgbClr>
                  </a:outerShdw>
                </a:effectLst>
              </a:rPr>
              <a:t>Espacio para la memoria del terrorismo de Estado </a:t>
            </a:r>
            <a:r>
              <a:rPr lang="es-AR" dirty="0" smtClean="0"/>
              <a:t>(ex-Pabellón Central), y por ultimo almorzamos en la </a:t>
            </a:r>
            <a:r>
              <a:rPr lang="es-AR" b="1" dirty="0" smtClean="0">
                <a:effectLst>
                  <a:outerShdw blurRad="38100" dist="38100" dir="2700000" algn="tl">
                    <a:srgbClr val="000000">
                      <a:alpha val="43137"/>
                    </a:srgbClr>
                  </a:outerShdw>
                </a:effectLst>
              </a:rPr>
              <a:t>Casa de la Militancia </a:t>
            </a:r>
            <a:r>
              <a:rPr lang="es-AR" dirty="0" smtClean="0"/>
              <a:t>(ex-Pabellón Delta). El programa nos permitió crear una nueva perspectiva, presenciar una audiencia de juicio por crímenes de lesa humanidad, reflexionar sobre cómo se hace justicia, que hace cada uno con las injusticias y sobre nuestro pasado reciente.</a:t>
            </a:r>
            <a:endParaRPr lang="es-AR" b="1" dirty="0" smtClean="0"/>
          </a:p>
        </p:txBody>
      </p:sp>
      <p:pic>
        <p:nvPicPr>
          <p:cNvPr id="1026" name="Picture 2" descr="http://www.espaciomemoria.ar/images/img_Foto6.jpg"/>
          <p:cNvPicPr>
            <a:picLocks noChangeAspect="1" noChangeArrowheads="1"/>
          </p:cNvPicPr>
          <p:nvPr/>
        </p:nvPicPr>
        <p:blipFill>
          <a:blip r:embed="rId2"/>
          <a:srcRect/>
          <a:stretch>
            <a:fillRect/>
          </a:stretch>
        </p:blipFill>
        <p:spPr bwMode="auto">
          <a:xfrm>
            <a:off x="288924" y="3502025"/>
            <a:ext cx="2925035" cy="21177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2050" name="Picture 2" descr="http://kolina.org.ar/wp-content/uploads/2013/10/22.10.2013-Abuelas-de-Plaza-de-Mayo-Aniversario-Ex-Esma-4.jpg"/>
          <p:cNvPicPr>
            <a:picLocks noChangeAspect="1" noChangeArrowheads="1"/>
          </p:cNvPicPr>
          <p:nvPr/>
        </p:nvPicPr>
        <p:blipFill>
          <a:blip r:embed="rId3"/>
          <a:srcRect/>
          <a:stretch>
            <a:fillRect/>
          </a:stretch>
        </p:blipFill>
        <p:spPr bwMode="auto">
          <a:xfrm>
            <a:off x="8553450" y="4360067"/>
            <a:ext cx="2822574" cy="21169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5 CuadroTexto"/>
          <p:cNvSpPr txBox="1"/>
          <p:nvPr/>
        </p:nvSpPr>
        <p:spPr>
          <a:xfrm>
            <a:off x="5867400" y="5981700"/>
            <a:ext cx="2712757" cy="646331"/>
          </a:xfrm>
          <a:prstGeom prst="rect">
            <a:avLst/>
          </a:prstGeom>
          <a:noFill/>
        </p:spPr>
        <p:txBody>
          <a:bodyPr wrap="square" rtlCol="0">
            <a:spAutoFit/>
          </a:bodyPr>
          <a:lstStyle/>
          <a:p>
            <a:r>
              <a:rPr lang="es-AR" dirty="0" smtClean="0"/>
              <a:t>- “Casa por la identidad”, uno de los edificios.</a:t>
            </a:r>
            <a:endParaRPr lang="es-AR" dirty="0"/>
          </a:p>
        </p:txBody>
      </p:sp>
    </p:spTree>
  </p:cSld>
  <p:clrMapOvr>
    <a:masterClrMapping/>
  </p:clrMapOvr>
  <p:transition spd="slow" advTm="59000">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AR"/>
          </a:p>
        </p:txBody>
      </p:sp>
      <p:sp>
        <p:nvSpPr>
          <p:cNvPr id="3" name="2 Marcador de contenido"/>
          <p:cNvSpPr>
            <a:spLocks noGrp="1"/>
          </p:cNvSpPr>
          <p:nvPr>
            <p:ph idx="1"/>
          </p:nvPr>
        </p:nvSpPr>
        <p:spPr/>
        <p:txBody>
          <a:bodyPr/>
          <a:lstStyle/>
          <a:p>
            <a:endParaRPr lang="es-AR"/>
          </a:p>
        </p:txBody>
      </p:sp>
      <p:pic>
        <p:nvPicPr>
          <p:cNvPr id="1026" name="Picture 2" descr="Perfil negro en señal de protesta"/>
          <p:cNvPicPr>
            <a:picLocks noChangeAspect="1" noChangeArrowheads="1"/>
          </p:cNvPicPr>
          <p:nvPr/>
        </p:nvPicPr>
        <p:blipFill>
          <a:blip r:embed="rId2"/>
          <a:srcRect/>
          <a:stretch>
            <a:fillRect/>
          </a:stretch>
        </p:blipFill>
        <p:spPr bwMode="auto">
          <a:xfrm>
            <a:off x="0" y="-1943100"/>
            <a:ext cx="12192000" cy="9315450"/>
          </a:xfrm>
          <a:prstGeom prst="rect">
            <a:avLst/>
          </a:prstGeom>
          <a:noFill/>
        </p:spPr>
      </p:pic>
      <p:sp>
        <p:nvSpPr>
          <p:cNvPr id="5" name="4 CuadroTexto"/>
          <p:cNvSpPr txBox="1"/>
          <p:nvPr/>
        </p:nvSpPr>
        <p:spPr>
          <a:xfrm>
            <a:off x="3581400" y="2362200"/>
            <a:ext cx="5105400" cy="1446550"/>
          </a:xfrm>
          <a:prstGeom prst="rect">
            <a:avLst/>
          </a:prstGeom>
          <a:noFill/>
        </p:spPr>
        <p:txBody>
          <a:bodyPr wrap="square" rtlCol="0">
            <a:spAutoFit/>
          </a:bodyPr>
          <a:lstStyle/>
          <a:p>
            <a:pPr algn="ctr"/>
            <a:r>
              <a:rPr lang="es-AR" sz="4400" b="1" dirty="0" smtClean="0"/>
              <a:t>C</a:t>
            </a:r>
            <a:r>
              <a:rPr lang="es-AR" sz="3200" dirty="0" smtClean="0"/>
              <a:t>ostas, </a:t>
            </a:r>
            <a:r>
              <a:rPr lang="es-AR" sz="4400" b="1" dirty="0" smtClean="0"/>
              <a:t>M</a:t>
            </a:r>
            <a:r>
              <a:rPr lang="es-AR" sz="3200" dirty="0" smtClean="0"/>
              <a:t>aría </a:t>
            </a:r>
            <a:r>
              <a:rPr lang="es-AR" sz="4400" b="1" dirty="0" smtClean="0"/>
              <a:t>F</a:t>
            </a:r>
            <a:r>
              <a:rPr lang="es-AR" sz="3200" dirty="0" smtClean="0"/>
              <a:t>lorencia</a:t>
            </a:r>
          </a:p>
          <a:p>
            <a:pPr algn="ctr"/>
            <a:r>
              <a:rPr lang="es-AR" sz="4400" b="1" dirty="0" smtClean="0"/>
              <a:t>5</a:t>
            </a:r>
            <a:r>
              <a:rPr lang="es-AR" sz="3200" dirty="0" smtClean="0"/>
              <a:t>to </a:t>
            </a:r>
            <a:r>
              <a:rPr lang="es-AR" sz="4400" b="1" dirty="0" smtClean="0"/>
              <a:t>2</a:t>
            </a:r>
            <a:r>
              <a:rPr lang="es-AR" sz="3200" dirty="0" smtClean="0"/>
              <a:t>da</a:t>
            </a:r>
            <a:endParaRPr lang="es-AR" sz="3200" dirty="0"/>
          </a:p>
        </p:txBody>
      </p:sp>
    </p:spTree>
  </p:cSld>
  <p:clrMapOvr>
    <a:masterClrMapping/>
  </p:clrMapOvr>
  <p:transition spd="slow" advTm="2000">
    <p:cover dir="r"/>
  </p:transition>
  <p:timing>
    <p:tnLst>
      <p:par>
        <p:cTn id="1" dur="indefinite" restart="never" nodeType="tmRoot"/>
      </p:par>
    </p:tnLst>
  </p:timing>
</p:sld>
</file>

<file path=ppt/theme/theme1.xml><?xml version="1.0" encoding="utf-8"?>
<a:theme xmlns:a="http://schemas.openxmlformats.org/drawingml/2006/main" name="Marco">
  <a:themeElements>
    <a:clrScheme name="Frame">
      <a:dk1>
        <a:sysClr val="windowText" lastClr="000000"/>
      </a:dk1>
      <a:lt1>
        <a:sysClr val="window" lastClr="FFFFFF"/>
      </a:lt1>
      <a:dk2>
        <a:srgbClr val="4A3F38"/>
      </a:dk2>
      <a:lt2>
        <a:srgbClr val="EEEDCB"/>
      </a:lt2>
      <a:accent1>
        <a:srgbClr val="818E9F"/>
      </a:accent1>
      <a:accent2>
        <a:srgbClr val="D26400"/>
      </a:accent2>
      <a:accent3>
        <a:srgbClr val="C3BA45"/>
      </a:accent3>
      <a:accent4>
        <a:srgbClr val="8A8552"/>
      </a:accent4>
      <a:accent5>
        <a:srgbClr val="F3B843"/>
      </a:accent5>
      <a:accent6>
        <a:srgbClr val="786C71"/>
      </a:accent6>
      <a:hlink>
        <a:srgbClr val="46A7CA"/>
      </a:hlink>
      <a:folHlink>
        <a:srgbClr val="B2B2B2"/>
      </a:folHlink>
    </a:clrScheme>
    <a:fontScheme name="Frame">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xmlns="" name="Frame" id="{F226E7A2-7162-461C-9490-D27D9DC04E43}" vid="{9935E573-C197-41A8-BCA1-5D5F62C560B7}"/>
    </a:ext>
  </a:extLst>
</a:theme>
</file>

<file path=docProps/app.xml><?xml version="1.0" encoding="utf-8"?>
<Properties xmlns="http://schemas.openxmlformats.org/officeDocument/2006/extended-properties" xmlns:vt="http://schemas.openxmlformats.org/officeDocument/2006/docPropsVTypes">
  <Template>TC103457475[[fn=Marco]]</Template>
  <TotalTime>398</TotalTime>
  <Words>1056</Words>
  <Application>Microsoft Office PowerPoint</Application>
  <PresentationFormat>Personalizado</PresentationFormat>
  <Paragraphs>28</Paragraphs>
  <Slides>7</Slides>
  <Notes>0</Notes>
  <HiddenSlides>0</HiddenSlides>
  <MMClips>0</MMClips>
  <ScaleCrop>false</ScaleCrop>
  <HeadingPairs>
    <vt:vector size="4" baseType="variant">
      <vt:variant>
        <vt:lpstr>Tema</vt:lpstr>
      </vt:variant>
      <vt:variant>
        <vt:i4>1</vt:i4>
      </vt:variant>
      <vt:variant>
        <vt:lpstr>Títulos de diapositiva</vt:lpstr>
      </vt:variant>
      <vt:variant>
        <vt:i4>7</vt:i4>
      </vt:variant>
    </vt:vector>
  </HeadingPairs>
  <TitlesOfParts>
    <vt:vector size="8" baseType="lpstr">
      <vt:lpstr>Marco</vt:lpstr>
      <vt:lpstr>Audiencia de Juicio (Programa “ La escuela va a los juicios”)</vt:lpstr>
      <vt:lpstr>*Tribunal  Av. Comorodo Py 2002 Retiro, Distrito Federal, Argentina.</vt:lpstr>
      <vt:lpstr>Testimonio de Patricia Solari</vt:lpstr>
      <vt:lpstr>Testimonio de Laura Villaflor</vt:lpstr>
      <vt:lpstr>Testimonio de       Elsa Villaflor</vt:lpstr>
      <vt:lpstr>Conclusión del programa.</vt:lpstr>
      <vt:lpstr>Diapositiva 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Juancho</dc:creator>
  <cp:lastModifiedBy>Alumno</cp:lastModifiedBy>
  <cp:revision>38</cp:revision>
  <dcterms:created xsi:type="dcterms:W3CDTF">2014-09-15T17:44:51Z</dcterms:created>
  <dcterms:modified xsi:type="dcterms:W3CDTF">2014-11-06T23:05:28Z</dcterms:modified>
</cp:coreProperties>
</file>